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</p:sldIdLst>
  <p:sldSz cy="5143500" cx="9144000"/>
  <p:notesSz cx="6858000" cy="9144000"/>
  <p:embeddedFontLst>
    <p:embeddedFont>
      <p:font typeface="Tahoma"/>
      <p:regular r:id="rId14"/>
      <p:bold r:id="rId1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5" Type="http://schemas.openxmlformats.org/officeDocument/2006/relationships/font" Target="fonts/Tahoma-bold.fntdata"/><Relationship Id="rId14" Type="http://schemas.openxmlformats.org/officeDocument/2006/relationships/font" Target="fonts/Tahoma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0efc942a88_13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g10efc942a88_13_3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0efc942a88_18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g10efc942a88_18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0efc942a88_2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g10efc942a88_23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0efc942a88_28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Prize: Not only to get students engaged month to month to reuse their soda stream, but the chance to have a fun night in the worcester community at the woo sox game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Because smiley would be happy smiling with the lower carbon footprint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Prizes will be handled on the basis of first, second and third place and can get continually greater with the grand total (end of year) amount of plastic bottle saved</a:t>
            </a:r>
            <a:endParaRPr/>
          </a:p>
        </p:txBody>
      </p:sp>
      <p:sp>
        <p:nvSpPr>
          <p:cNvPr id="116" name="Google Shape;116;g10efc942a88_28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0efc942a88_5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Char char="-"/>
            </a:pPr>
            <a:r>
              <a:rPr lang="en" sz="1200">
                <a:solidFill>
                  <a:srgbClr val="595959"/>
                </a:solidFill>
              </a:rPr>
              <a:t>Sodastream flavor packets as prizes at Bingo night at Crossroads.</a:t>
            </a:r>
            <a:endParaRPr sz="1200">
              <a:solidFill>
                <a:srgbClr val="595959"/>
              </a:solidFill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Char char="-"/>
            </a:pPr>
            <a:r>
              <a:rPr lang="en" sz="1200">
                <a:solidFill>
                  <a:srgbClr val="595959"/>
                </a:solidFill>
              </a:rPr>
              <a:t>Flavor packet giveaway at Companion House</a:t>
            </a:r>
            <a:endParaRPr sz="1200">
              <a:solidFill>
                <a:srgbClr val="595959"/>
              </a:solidFill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Char char="-"/>
            </a:pPr>
            <a:r>
              <a:rPr lang="en" sz="1200">
                <a:solidFill>
                  <a:srgbClr val="595959"/>
                </a:solidFill>
              </a:rPr>
              <a:t>Treats to give out to students who visit during office hours. </a:t>
            </a:r>
            <a:endParaRPr/>
          </a:p>
        </p:txBody>
      </p:sp>
      <p:sp>
        <p:nvSpPr>
          <p:cNvPr id="128" name="Google Shape;128;g10efc942a88_5_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0efc942a88_28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136" name="Google Shape;136;g10efc942a88_28_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0efc942a88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0efc942a88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/>
          <p:nvPr>
            <p:ph type="ctrTitle"/>
          </p:nvPr>
        </p:nvSpPr>
        <p:spPr>
          <a:xfrm>
            <a:off x="2771775" y="3921919"/>
            <a:ext cx="6048375" cy="832247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17961">
              <a:schemeClr val="dk1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1"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4"/>
          <p:cNvSpPr txBox="1"/>
          <p:nvPr>
            <p:ph idx="1" type="subTitle"/>
          </p:nvPr>
        </p:nvSpPr>
        <p:spPr>
          <a:xfrm>
            <a:off x="2771775" y="4567238"/>
            <a:ext cx="6048375" cy="522685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17961">
              <a:schemeClr val="dk1"/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1" sz="2400">
                <a:solidFill>
                  <a:schemeClr val="lt1"/>
                </a:solidFill>
              </a:defRPr>
            </a:lvl1pPr>
            <a:lvl2pPr lvl="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 txBox="1"/>
          <p:nvPr>
            <p:ph type="title"/>
          </p:nvPr>
        </p:nvSpPr>
        <p:spPr>
          <a:xfrm>
            <a:off x="1619250" y="303610"/>
            <a:ext cx="6553200" cy="3810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17961">
              <a:schemeClr val="dk1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5"/>
          <p:cNvSpPr txBox="1"/>
          <p:nvPr>
            <p:ph idx="1" type="body"/>
          </p:nvPr>
        </p:nvSpPr>
        <p:spPr>
          <a:xfrm>
            <a:off x="1619250" y="1113235"/>
            <a:ext cx="7200900" cy="37254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6"/>
          <p:cNvSpPr txBox="1"/>
          <p:nvPr>
            <p:ph type="title"/>
          </p:nvPr>
        </p:nvSpPr>
        <p:spPr>
          <a:xfrm>
            <a:off x="722313" y="3305175"/>
            <a:ext cx="7772400" cy="1021556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17961">
              <a:schemeClr val="dk1"/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6"/>
          <p:cNvSpPr txBox="1"/>
          <p:nvPr>
            <p:ph idx="1" type="body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7"/>
          <p:cNvSpPr txBox="1"/>
          <p:nvPr>
            <p:ph type="title"/>
          </p:nvPr>
        </p:nvSpPr>
        <p:spPr>
          <a:xfrm>
            <a:off x="1619250" y="303610"/>
            <a:ext cx="6553200" cy="3810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17961">
              <a:schemeClr val="dk1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7"/>
          <p:cNvSpPr txBox="1"/>
          <p:nvPr>
            <p:ph idx="1" type="body"/>
          </p:nvPr>
        </p:nvSpPr>
        <p:spPr>
          <a:xfrm>
            <a:off x="1619250" y="1113235"/>
            <a:ext cx="3524250" cy="37254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/>
        </p:txBody>
      </p:sp>
      <p:sp>
        <p:nvSpPr>
          <p:cNvPr id="65" name="Google Shape;65;p17"/>
          <p:cNvSpPr txBox="1"/>
          <p:nvPr>
            <p:ph idx="2" type="body"/>
          </p:nvPr>
        </p:nvSpPr>
        <p:spPr>
          <a:xfrm>
            <a:off x="5295900" y="1113235"/>
            <a:ext cx="3524250" cy="37254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8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17961">
              <a:schemeClr val="dk1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8"/>
          <p:cNvSpPr txBox="1"/>
          <p:nvPr>
            <p:ph idx="1" type="body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69" name="Google Shape;69;p18"/>
          <p:cNvSpPr txBox="1"/>
          <p:nvPr>
            <p:ph idx="2" type="body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/>
        </p:txBody>
      </p:sp>
      <p:sp>
        <p:nvSpPr>
          <p:cNvPr id="70" name="Google Shape;70;p18"/>
          <p:cNvSpPr txBox="1"/>
          <p:nvPr>
            <p:ph idx="3" type="body"/>
          </p:nvPr>
        </p:nvSpPr>
        <p:spPr>
          <a:xfrm>
            <a:off x="4645025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71" name="Google Shape;71;p18"/>
          <p:cNvSpPr txBox="1"/>
          <p:nvPr>
            <p:ph idx="4" type="body"/>
          </p:nvPr>
        </p:nvSpPr>
        <p:spPr>
          <a:xfrm>
            <a:off x="4645025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 txBox="1"/>
          <p:nvPr>
            <p:ph type="title"/>
          </p:nvPr>
        </p:nvSpPr>
        <p:spPr>
          <a:xfrm>
            <a:off x="1619250" y="303610"/>
            <a:ext cx="6553200" cy="3810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17961">
              <a:schemeClr val="dk1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1"/>
          <p:cNvSpPr txBox="1"/>
          <p:nvPr>
            <p:ph type="title"/>
          </p:nvPr>
        </p:nvSpPr>
        <p:spPr>
          <a:xfrm>
            <a:off x="457200" y="204788"/>
            <a:ext cx="3008313" cy="871538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17961">
              <a:schemeClr val="dk1"/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1"/>
          <p:cNvSpPr txBox="1"/>
          <p:nvPr>
            <p:ph idx="1" type="body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/>
        </p:txBody>
      </p:sp>
      <p:sp>
        <p:nvSpPr>
          <p:cNvPr id="78" name="Google Shape;78;p21"/>
          <p:cNvSpPr txBox="1"/>
          <p:nvPr>
            <p:ph idx="2" type="body"/>
          </p:nvPr>
        </p:nvSpPr>
        <p:spPr>
          <a:xfrm>
            <a:off x="457200" y="1076325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2"/>
          <p:cNvSpPr txBox="1"/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17961">
              <a:schemeClr val="dk1"/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2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82" name="Google Shape;82;p22"/>
          <p:cNvSpPr txBox="1"/>
          <p:nvPr>
            <p:ph idx="1" type="body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3"/>
          <p:cNvSpPr txBox="1"/>
          <p:nvPr>
            <p:ph type="title"/>
          </p:nvPr>
        </p:nvSpPr>
        <p:spPr>
          <a:xfrm>
            <a:off x="1619250" y="303610"/>
            <a:ext cx="6553200" cy="3810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17961">
              <a:schemeClr val="dk1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23"/>
          <p:cNvSpPr txBox="1"/>
          <p:nvPr>
            <p:ph idx="1" type="body"/>
          </p:nvPr>
        </p:nvSpPr>
        <p:spPr>
          <a:xfrm rot="5400000">
            <a:off x="3356967" y="-624483"/>
            <a:ext cx="3725465" cy="72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4"/>
          <p:cNvSpPr txBox="1"/>
          <p:nvPr>
            <p:ph type="title"/>
          </p:nvPr>
        </p:nvSpPr>
        <p:spPr>
          <a:xfrm rot="5400000">
            <a:off x="5652492" y="1671042"/>
            <a:ext cx="4535090" cy="1800225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17961">
              <a:schemeClr val="dk1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24"/>
          <p:cNvSpPr txBox="1"/>
          <p:nvPr>
            <p:ph idx="1" type="body"/>
          </p:nvPr>
        </p:nvSpPr>
        <p:spPr>
          <a:xfrm rot="5400000">
            <a:off x="1975842" y="-52983"/>
            <a:ext cx="4535090" cy="5248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6.jp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1619250" y="303610"/>
            <a:ext cx="6553200" cy="3810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17961">
              <a:schemeClr val="dk1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1619250" y="1113235"/>
            <a:ext cx="7200900" cy="37254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5.jpg"/><Relationship Id="rId5" Type="http://schemas.openxmlformats.org/officeDocument/2006/relationships/image" Target="../media/image8.png"/><Relationship Id="rId6" Type="http://schemas.openxmlformats.org/officeDocument/2006/relationships/image" Target="../media/image1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jpg"/><Relationship Id="rId4" Type="http://schemas.openxmlformats.org/officeDocument/2006/relationships/image" Target="../media/image14.png"/><Relationship Id="rId5" Type="http://schemas.openxmlformats.org/officeDocument/2006/relationships/image" Target="../media/image20.png"/><Relationship Id="rId6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jpg"/><Relationship Id="rId4" Type="http://schemas.openxmlformats.org/officeDocument/2006/relationships/image" Target="../media/image9.jpg"/><Relationship Id="rId5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jpg"/><Relationship Id="rId4" Type="http://schemas.openxmlformats.org/officeDocument/2006/relationships/image" Target="../media/image12.png"/><Relationship Id="rId5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g"/><Relationship Id="rId4" Type="http://schemas.openxmlformats.org/officeDocument/2006/relationships/image" Target="../media/image19.png"/><Relationship Id="rId5" Type="http://schemas.openxmlformats.org/officeDocument/2006/relationships/image" Target="../media/image3.jpg"/><Relationship Id="rId6" Type="http://schemas.openxmlformats.org/officeDocument/2006/relationships/image" Target="../media/image23.png"/><Relationship Id="rId7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5"/>
          <p:cNvSpPr txBox="1"/>
          <p:nvPr>
            <p:ph type="ctrTitle"/>
          </p:nvPr>
        </p:nvSpPr>
        <p:spPr>
          <a:xfrm>
            <a:off x="3227100" y="683625"/>
            <a:ext cx="5932800" cy="13215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17961">
              <a:schemeClr val="dk1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>
                <a:solidFill>
                  <a:schemeClr val="lt2"/>
                </a:solidFill>
                <a:highlight>
                  <a:schemeClr val="lt1"/>
                </a:highlight>
              </a:rPr>
              <a:t>PepsiCo</a:t>
            </a:r>
            <a:r>
              <a:rPr b="0" lang="en" sz="4700">
                <a:solidFill>
                  <a:schemeClr val="lt2"/>
                </a:solidFill>
                <a:highlight>
                  <a:schemeClr val="lt1"/>
                </a:highlight>
              </a:rPr>
              <a:t> Challenge</a:t>
            </a:r>
            <a:endParaRPr b="0" sz="4700">
              <a:solidFill>
                <a:schemeClr val="lt2"/>
              </a:solidFill>
              <a:highlight>
                <a:schemeClr val="lt1"/>
              </a:highlight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94" name="Google Shape;9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0300" y="1996775"/>
            <a:ext cx="1935600" cy="193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6"/>
          <p:cNvSpPr txBox="1"/>
          <p:nvPr>
            <p:ph type="title"/>
          </p:nvPr>
        </p:nvSpPr>
        <p:spPr>
          <a:xfrm>
            <a:off x="2085775" y="320275"/>
            <a:ext cx="6642300" cy="4869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rotWithShape="0" algn="ctr" dir="2700000" dist="17961">
              <a:schemeClr val="dk1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lt2"/>
                </a:solidFill>
              </a:rPr>
              <a:t>The Reusable and Sleek Option</a:t>
            </a:r>
            <a:endParaRPr b="1">
              <a:solidFill>
                <a:schemeClr val="l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0" name="Google Shape;100;p26"/>
          <p:cNvSpPr txBox="1"/>
          <p:nvPr>
            <p:ph idx="1" type="body"/>
          </p:nvPr>
        </p:nvSpPr>
        <p:spPr>
          <a:xfrm>
            <a:off x="294075" y="1450181"/>
            <a:ext cx="6769200" cy="31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595959"/>
                </a:solidFill>
              </a:rPr>
              <a:t>Why not </a:t>
            </a:r>
            <a:r>
              <a:rPr b="1" i="1" lang="en" sz="2100">
                <a:solidFill>
                  <a:srgbClr val="595959"/>
                </a:solidFill>
              </a:rPr>
              <a:t>use reusable</a:t>
            </a:r>
            <a:r>
              <a:rPr lang="en" sz="2100">
                <a:solidFill>
                  <a:srgbClr val="595959"/>
                </a:solidFill>
              </a:rPr>
              <a:t> bottles for carbonated drinks as well?</a:t>
            </a:r>
            <a:endParaRPr sz="2100">
              <a:solidFill>
                <a:srgbClr val="595959"/>
              </a:solidFill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2100"/>
              <a:buChar char="●"/>
            </a:pPr>
            <a:r>
              <a:rPr b="1" lang="en" sz="2100">
                <a:solidFill>
                  <a:srgbClr val="595959"/>
                </a:solidFill>
              </a:rPr>
              <a:t>Saves</a:t>
            </a:r>
            <a:r>
              <a:rPr lang="en" sz="2100">
                <a:solidFill>
                  <a:srgbClr val="595959"/>
                </a:solidFill>
              </a:rPr>
              <a:t> 3,000 disposable bottles annually</a:t>
            </a:r>
            <a:endParaRPr sz="2100">
              <a:solidFill>
                <a:srgbClr val="595959"/>
              </a:solidFill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100"/>
              <a:buChar char="●"/>
            </a:pPr>
            <a:r>
              <a:rPr b="1" lang="en" sz="2100">
                <a:solidFill>
                  <a:srgbClr val="595959"/>
                </a:solidFill>
              </a:rPr>
              <a:t>Reduces</a:t>
            </a:r>
            <a:r>
              <a:rPr lang="en" sz="2100">
                <a:solidFill>
                  <a:srgbClr val="595959"/>
                </a:solidFill>
              </a:rPr>
              <a:t> carbon footprint by 87%</a:t>
            </a:r>
            <a:endParaRPr sz="2000"/>
          </a:p>
        </p:txBody>
      </p:sp>
      <p:pic>
        <p:nvPicPr>
          <p:cNvPr id="101" name="Google Shape;10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9675" y="3427900"/>
            <a:ext cx="2676175" cy="1498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odastream bottle, 1L slim rose gold - Whisk" id="102" name="Google Shape;10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83175" y="1288575"/>
            <a:ext cx="1836950" cy="1836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llege of the Holy Cross will stop using knight-related imagery –  SportsLogos.Net News" id="103" name="Google Shape;10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55075" y="1964400"/>
            <a:ext cx="493150" cy="324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ust Kicking It: SodaStream! You Better take Notice | Soda stream, Screen  shot, Bubbles" id="104" name="Google Shape;104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98200" y="3363801"/>
            <a:ext cx="2251154" cy="158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7"/>
          <p:cNvSpPr txBox="1"/>
          <p:nvPr>
            <p:ph type="title"/>
          </p:nvPr>
        </p:nvSpPr>
        <p:spPr>
          <a:xfrm>
            <a:off x="1537350" y="141675"/>
            <a:ext cx="7759200" cy="5394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17961">
              <a:schemeClr val="dk1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lt2"/>
                </a:solidFill>
                <a:highlight>
                  <a:schemeClr val="lt1"/>
                </a:highlight>
              </a:rPr>
              <a:t>The Ideal SodaStream Unboxing Experience</a:t>
            </a:r>
            <a:endParaRPr>
              <a:solidFill>
                <a:schemeClr val="lt2"/>
              </a:solidFill>
              <a:highlight>
                <a:schemeClr val="lt1"/>
              </a:highlight>
            </a:endParaRPr>
          </a:p>
        </p:txBody>
      </p:sp>
      <p:sp>
        <p:nvSpPr>
          <p:cNvPr id="110" name="Google Shape;110;p27"/>
          <p:cNvSpPr txBox="1"/>
          <p:nvPr>
            <p:ph idx="1" type="body"/>
          </p:nvPr>
        </p:nvSpPr>
        <p:spPr>
          <a:xfrm>
            <a:off x="1908175" y="736997"/>
            <a:ext cx="6911975" cy="42648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You have just arrived at your college/university and you receive your very own SodaStream for your dorm!</a:t>
            </a:r>
            <a:endParaRPr sz="1800">
              <a:solidFill>
                <a:srgbClr val="595959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With unlimited personal usage in your dorm and with SodaStream accessible around campus, you are free to enjoy your flavored and carbonated beverages 24/7. </a:t>
            </a:r>
            <a:endParaRPr sz="1800">
              <a:solidFill>
                <a:srgbClr val="595959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Also, with the SodaStream connect app you track your hydration, save your favorite drinks, and see how many plastic bottles you have saved. </a:t>
            </a:r>
            <a:endParaRPr/>
          </a:p>
        </p:txBody>
      </p:sp>
      <p:pic>
        <p:nvPicPr>
          <p:cNvPr id="111" name="Google Shape;11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4000" y="3827950"/>
            <a:ext cx="2076350" cy="116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4350" y="3412475"/>
            <a:ext cx="708813" cy="147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175" y="366954"/>
            <a:ext cx="1457176" cy="2822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8"/>
          <p:cNvSpPr txBox="1"/>
          <p:nvPr>
            <p:ph idx="1" type="body"/>
          </p:nvPr>
        </p:nvSpPr>
        <p:spPr>
          <a:xfrm>
            <a:off x="417150" y="1221575"/>
            <a:ext cx="6090600" cy="31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85">
                <a:solidFill>
                  <a:schemeClr val="lt1"/>
                </a:solidFill>
                <a:highlight>
                  <a:schemeClr val="lt2"/>
                </a:highlight>
              </a:rPr>
              <a:t>Dorm challenge</a:t>
            </a:r>
            <a:endParaRPr b="1" sz="2085">
              <a:solidFill>
                <a:schemeClr val="lt1"/>
              </a:solidFill>
              <a:highlight>
                <a:schemeClr val="lt2"/>
              </a:highlight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800"/>
              <a:buChar char="-"/>
            </a:pPr>
            <a:r>
              <a:rPr b="1" lang="en" sz="1800">
                <a:solidFill>
                  <a:srgbClr val="595959"/>
                </a:solidFill>
              </a:rPr>
              <a:t>Competition</a:t>
            </a:r>
            <a:r>
              <a:rPr lang="en" sz="1800">
                <a:solidFill>
                  <a:srgbClr val="595959"/>
                </a:solidFill>
              </a:rPr>
              <a:t> between dorms for who uses the SodaStream the most/saves the most single-use plastic bottles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-"/>
            </a:pPr>
            <a:r>
              <a:rPr lang="en" sz="1800">
                <a:solidFill>
                  <a:srgbClr val="595959"/>
                </a:solidFill>
              </a:rPr>
              <a:t>Individual and Community </a:t>
            </a:r>
            <a:r>
              <a:rPr b="1" lang="en" sz="1800">
                <a:solidFill>
                  <a:srgbClr val="595959"/>
                </a:solidFill>
              </a:rPr>
              <a:t>Goals</a:t>
            </a:r>
            <a:r>
              <a:rPr lang="en" sz="1800">
                <a:solidFill>
                  <a:srgbClr val="595959"/>
                </a:solidFill>
              </a:rPr>
              <a:t> will be set for how many plastic bottles were saved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-"/>
            </a:pPr>
            <a:r>
              <a:rPr b="1" lang="en" sz="1800">
                <a:solidFill>
                  <a:srgbClr val="595959"/>
                </a:solidFill>
              </a:rPr>
              <a:t>Prizes </a:t>
            </a:r>
            <a:r>
              <a:rPr lang="en" sz="1800">
                <a:solidFill>
                  <a:srgbClr val="595959"/>
                </a:solidFill>
              </a:rPr>
              <a:t>offered for reaching these goals:</a:t>
            </a:r>
            <a:endParaRPr sz="1800">
              <a:solidFill>
                <a:srgbClr val="595959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-"/>
            </a:pPr>
            <a:r>
              <a:rPr b="0" lang="en" sz="1800">
                <a:solidFill>
                  <a:srgbClr val="595959"/>
                </a:solidFill>
              </a:rPr>
              <a:t>Favorite Flavor Refill per month </a:t>
            </a:r>
            <a:endParaRPr b="0" sz="1800">
              <a:solidFill>
                <a:srgbClr val="595959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-"/>
            </a:pPr>
            <a:r>
              <a:rPr b="0" lang="en" sz="1800">
                <a:solidFill>
                  <a:srgbClr val="595959"/>
                </a:solidFill>
              </a:rPr>
              <a:t>Woo Sox Tickets</a:t>
            </a:r>
            <a:endParaRPr b="0" sz="1800">
              <a:solidFill>
                <a:srgbClr val="595959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-"/>
            </a:pPr>
            <a:r>
              <a:rPr b="0" lang="en" sz="1800">
                <a:solidFill>
                  <a:srgbClr val="595959"/>
                </a:solidFill>
              </a:rPr>
              <a:t>And many more…</a:t>
            </a:r>
            <a:endParaRPr sz="1800"/>
          </a:p>
        </p:txBody>
      </p:sp>
      <p:sp>
        <p:nvSpPr>
          <p:cNvPr id="119" name="Google Shape;119;p28"/>
          <p:cNvSpPr txBox="1"/>
          <p:nvPr>
            <p:ph type="title"/>
          </p:nvPr>
        </p:nvSpPr>
        <p:spPr>
          <a:xfrm>
            <a:off x="2085775" y="320275"/>
            <a:ext cx="6642300" cy="4869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rotWithShape="0" algn="ctr" dir="2700000" dist="17961">
              <a:schemeClr val="dk1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lt2"/>
                </a:solidFill>
              </a:rPr>
              <a:t>How To Keep Students Engaged</a:t>
            </a:r>
            <a:endParaRPr b="1">
              <a:solidFill>
                <a:schemeClr val="l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descr="On-Campus Housing | College of the Holy Cross" id="120" name="Google Shape;12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7600" y="1343061"/>
            <a:ext cx="1214400" cy="7977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n-Campus Housing | College of the Holy Cross" id="121" name="Google Shape;12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65669" y="1457125"/>
            <a:ext cx="1034881" cy="683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8"/>
          <p:cNvSpPr txBox="1"/>
          <p:nvPr/>
        </p:nvSpPr>
        <p:spPr>
          <a:xfrm>
            <a:off x="7474400" y="1739250"/>
            <a:ext cx="8991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lt1"/>
                </a:solidFill>
                <a:highlight>
                  <a:srgbClr val="9900FF"/>
                </a:highlight>
              </a:rPr>
              <a:t>VS   </a:t>
            </a:r>
            <a:endParaRPr b="1" sz="2300">
              <a:solidFill>
                <a:schemeClr val="lt1"/>
              </a:solidFill>
              <a:highlight>
                <a:srgbClr val="9900FF"/>
              </a:highlight>
            </a:endParaRPr>
          </a:p>
        </p:txBody>
      </p:sp>
      <p:sp>
        <p:nvSpPr>
          <p:cNvPr id="123" name="Google Shape;123;p28"/>
          <p:cNvSpPr/>
          <p:nvPr/>
        </p:nvSpPr>
        <p:spPr>
          <a:xfrm rot="2132261">
            <a:off x="7970739" y="2289974"/>
            <a:ext cx="410331" cy="577902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99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4" name="Google Shape;12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06375" y="2950455"/>
            <a:ext cx="1214400" cy="133009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8"/>
          <p:cNvSpPr/>
          <p:nvPr/>
        </p:nvSpPr>
        <p:spPr>
          <a:xfrm rot="-1985857">
            <a:off x="7174602" y="2332058"/>
            <a:ext cx="410389" cy="546934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99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9"/>
          <p:cNvSpPr txBox="1"/>
          <p:nvPr>
            <p:ph type="title"/>
          </p:nvPr>
        </p:nvSpPr>
        <p:spPr>
          <a:xfrm>
            <a:off x="1908175" y="141685"/>
            <a:ext cx="6912000" cy="539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rotWithShape="0" algn="ctr" dir="2700000" dist="17961">
              <a:schemeClr val="dk1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800">
                <a:solidFill>
                  <a:schemeClr val="lt2"/>
                </a:solidFill>
              </a:rPr>
              <a:t>Campus Engagement</a:t>
            </a:r>
            <a:endParaRPr b="1" sz="4600">
              <a:solidFill>
                <a:schemeClr val="lt2"/>
              </a:solidFill>
            </a:endParaRPr>
          </a:p>
        </p:txBody>
      </p:sp>
      <p:sp>
        <p:nvSpPr>
          <p:cNvPr id="131" name="Google Shape;131;p29"/>
          <p:cNvSpPr txBox="1"/>
          <p:nvPr>
            <p:ph idx="1" type="body"/>
          </p:nvPr>
        </p:nvSpPr>
        <p:spPr>
          <a:xfrm>
            <a:off x="1908175" y="736997"/>
            <a:ext cx="6912000" cy="42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highlight>
                  <a:schemeClr val="lt2"/>
                </a:highlight>
              </a:rPr>
              <a:t>Involving Campus Organizations</a:t>
            </a:r>
            <a:endParaRPr b="1" sz="1800">
              <a:solidFill>
                <a:schemeClr val="lt1"/>
              </a:solidFill>
              <a:highlight>
                <a:schemeClr val="lt2"/>
              </a:highlight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800"/>
              <a:buChar char="-"/>
            </a:pPr>
            <a:r>
              <a:rPr lang="en" sz="1800">
                <a:solidFill>
                  <a:srgbClr val="595959"/>
                </a:solidFill>
              </a:rPr>
              <a:t>Give Sodastream products to student organizations to then giveaway as gifts or prizes.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-"/>
            </a:pPr>
            <a:r>
              <a:rPr lang="en" sz="1800">
                <a:solidFill>
                  <a:srgbClr val="595959"/>
                </a:solidFill>
              </a:rPr>
              <a:t>Provide flavor packets to professors to distribute to their students.</a:t>
            </a:r>
            <a:endParaRPr/>
          </a:p>
        </p:txBody>
      </p:sp>
      <p:pic>
        <p:nvPicPr>
          <p:cNvPr id="132" name="Google Shape;13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74500" y="2820350"/>
            <a:ext cx="2137950" cy="190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99875" y="2820350"/>
            <a:ext cx="3138674" cy="206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0"/>
          <p:cNvSpPr txBox="1"/>
          <p:nvPr>
            <p:ph idx="1" type="body"/>
          </p:nvPr>
        </p:nvSpPr>
        <p:spPr>
          <a:xfrm>
            <a:off x="1908175" y="736997"/>
            <a:ext cx="6911975" cy="42648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highlight>
                <a:schemeClr val="accen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highlight>
                  <a:schemeClr val="lt2"/>
                </a:highlight>
              </a:rPr>
              <a:t>QR codes</a:t>
            </a:r>
            <a:endParaRPr b="1" sz="2200">
              <a:solidFill>
                <a:schemeClr val="lt1"/>
              </a:solidFill>
              <a:highlight>
                <a:schemeClr val="lt2"/>
              </a:highlight>
            </a:endParaRPr>
          </a:p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595959"/>
                </a:solidFill>
              </a:rPr>
              <a:t>A scannable code on the product that links to a social media page where students can give and get inspiration on flavor combinations or recipes for other drinks in which carbonated water is used</a:t>
            </a:r>
            <a:endParaRPr sz="1500">
              <a:solidFill>
                <a:srgbClr val="595959"/>
              </a:solidFill>
            </a:endParaRPr>
          </a:p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595959"/>
              </a:solidFill>
            </a:endParaRPr>
          </a:p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500">
              <a:solidFill>
                <a:srgbClr val="595959"/>
              </a:solidFill>
            </a:endParaRPr>
          </a:p>
        </p:txBody>
      </p:sp>
      <p:sp>
        <p:nvSpPr>
          <p:cNvPr id="139" name="Google Shape;139;p30"/>
          <p:cNvSpPr txBox="1"/>
          <p:nvPr>
            <p:ph type="title"/>
          </p:nvPr>
        </p:nvSpPr>
        <p:spPr>
          <a:xfrm>
            <a:off x="2085775" y="320275"/>
            <a:ext cx="6642300" cy="4869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rotWithShape="0" algn="ctr" dir="2700000" dist="17961">
              <a:schemeClr val="dk1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lt2"/>
                </a:solidFill>
              </a:rPr>
              <a:t>Creative </a:t>
            </a:r>
            <a:r>
              <a:rPr b="1" lang="en" sz="2800">
                <a:solidFill>
                  <a:schemeClr val="lt2"/>
                </a:solidFill>
              </a:rPr>
              <a:t>Engagement </a:t>
            </a:r>
            <a:endParaRPr b="1">
              <a:solidFill>
                <a:schemeClr val="l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40" name="Google Shape;14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6550" y="588413"/>
            <a:ext cx="1124575" cy="115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7723" y="2500698"/>
            <a:ext cx="1389825" cy="221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82050" y="3027425"/>
            <a:ext cx="2774849" cy="1898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90724" y="2652474"/>
            <a:ext cx="433875" cy="43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idx="1" type="body"/>
          </p:nvPr>
        </p:nvSpPr>
        <p:spPr>
          <a:xfrm>
            <a:off x="135550" y="1083560"/>
            <a:ext cx="7200900" cy="3725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" sz="3700">
                <a:solidFill>
                  <a:schemeClr val="lt1"/>
                </a:solidFill>
                <a:highlight>
                  <a:schemeClr val="lt2"/>
                </a:highlight>
              </a:rPr>
              <a:t>Thank you.</a:t>
            </a:r>
            <a:endParaRPr sz="3700">
              <a:solidFill>
                <a:schemeClr val="lt1"/>
              </a:solidFill>
              <a:highlight>
                <a:schemeClr val="lt2"/>
              </a:highlight>
            </a:endParaRPr>
          </a:p>
        </p:txBody>
      </p:sp>
      <p:pic>
        <p:nvPicPr>
          <p:cNvPr id="149" name="Google Shape;14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551" y="1832129"/>
            <a:ext cx="4455501" cy="2504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6975" y="1832125"/>
            <a:ext cx="4145525" cy="2258399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31"/>
          <p:cNvSpPr txBox="1"/>
          <p:nvPr/>
        </p:nvSpPr>
        <p:spPr>
          <a:xfrm>
            <a:off x="4678800" y="4645975"/>
            <a:ext cx="43218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 u="sng">
                <a:solidFill>
                  <a:schemeClr val="lt1"/>
                </a:solidFill>
                <a:highlight>
                  <a:schemeClr val="lt2"/>
                </a:highlight>
              </a:rPr>
              <a:t>“</a:t>
            </a:r>
            <a:r>
              <a:rPr b="1" lang="en" sz="1900" u="sng">
                <a:solidFill>
                  <a:schemeClr val="lt1"/>
                </a:solidFill>
                <a:highlight>
                  <a:schemeClr val="lt2"/>
                </a:highlight>
              </a:rPr>
              <a:t>Get busy with the fizzy</a:t>
            </a:r>
            <a:r>
              <a:rPr lang="en" sz="1600" u="sng">
                <a:solidFill>
                  <a:schemeClr val="lt1"/>
                </a:solidFill>
                <a:highlight>
                  <a:schemeClr val="lt2"/>
                </a:highlight>
              </a:rPr>
              <a:t>”</a:t>
            </a:r>
            <a:r>
              <a:rPr lang="en" sz="1600">
                <a:solidFill>
                  <a:schemeClr val="lt1"/>
                </a:solidFill>
                <a:highlight>
                  <a:schemeClr val="lt2"/>
                </a:highlight>
              </a:rPr>
              <a:t> </a:t>
            </a:r>
            <a:r>
              <a:rPr lang="en" sz="1600">
                <a:solidFill>
                  <a:schemeClr val="lt1"/>
                </a:solidFill>
                <a:highlight>
                  <a:schemeClr val="lt2"/>
                </a:highlight>
              </a:rPr>
              <a:t>on the Hill</a:t>
            </a:r>
            <a:endParaRPr sz="1600">
              <a:solidFill>
                <a:schemeClr val="lt1"/>
              </a:solidFill>
              <a:highlight>
                <a:schemeClr val="lt2"/>
              </a:highlight>
            </a:endParaRPr>
          </a:p>
        </p:txBody>
      </p:sp>
      <p:sp>
        <p:nvSpPr>
          <p:cNvPr id="152" name="Google Shape;152;p31"/>
          <p:cNvSpPr txBox="1"/>
          <p:nvPr/>
        </p:nvSpPr>
        <p:spPr>
          <a:xfrm>
            <a:off x="5471800" y="4277950"/>
            <a:ext cx="243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highlight>
                  <a:schemeClr val="lt2"/>
                </a:highlight>
              </a:rPr>
              <a:t>#lesswastemoresparkle</a:t>
            </a:r>
            <a:endParaRPr>
              <a:solidFill>
                <a:schemeClr val="lt1"/>
              </a:solidFill>
              <a:highlight>
                <a:schemeClr val="lt2"/>
              </a:highligh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plate">
  <a:themeElements>
    <a:clrScheme name="template 4">
      <a:dk1>
        <a:srgbClr val="4D4D4D"/>
      </a:dk1>
      <a:lt1>
        <a:srgbClr val="FFFFFF"/>
      </a:lt1>
      <a:dk2>
        <a:srgbClr val="4D4D4D"/>
      </a:dk2>
      <a:lt2>
        <a:srgbClr val="44B3DF"/>
      </a:lt2>
      <a:accent1>
        <a:srgbClr val="58D9F7"/>
      </a:accent1>
      <a:accent2>
        <a:srgbClr val="F8CD00"/>
      </a:accent2>
      <a:accent3>
        <a:srgbClr val="FFFFFF"/>
      </a:accent3>
      <a:accent4>
        <a:srgbClr val="404040"/>
      </a:accent4>
      <a:accent5>
        <a:srgbClr val="B4E9FA"/>
      </a:accent5>
      <a:accent6>
        <a:srgbClr val="E1BA00"/>
      </a:accent6>
      <a:hlink>
        <a:srgbClr val="7CC9E8"/>
      </a:hlink>
      <a:folHlink>
        <a:srgbClr val="EAEAE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